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484" r:id="rId6"/>
    <p:sldId id="485" r:id="rId7"/>
    <p:sldId id="486" r:id="rId8"/>
    <p:sldId id="487" r:id="rId9"/>
    <p:sldId id="488" r:id="rId10"/>
    <p:sldId id="265" r:id="rId11"/>
    <p:sldId id="489" r:id="rId12"/>
    <p:sldId id="490" r:id="rId13"/>
    <p:sldId id="491" r:id="rId14"/>
    <p:sldId id="492" r:id="rId15"/>
    <p:sldId id="482" r:id="rId16"/>
    <p:sldId id="493" r:id="rId17"/>
    <p:sldId id="495" r:id="rId18"/>
    <p:sldId id="494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299" r:id="rId27"/>
    <p:sldId id="294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C8"/>
    <a:srgbClr val="5AC49D"/>
    <a:srgbClr val="00BEE3"/>
    <a:srgbClr val="00BFB6"/>
    <a:srgbClr val="489677"/>
    <a:srgbClr val="57C59B"/>
    <a:srgbClr val="51B590"/>
    <a:srgbClr val="F4F4F4"/>
    <a:srgbClr val="009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BE5B7-3113-A941-AE4F-DB9F3493EAE0}" v="23" dt="2020-02-12T14:31:40.556"/>
    <p1510:client id="{58E638E7-DF0C-E4E6-A577-F5CFBA748B44}" v="1" dt="2020-02-25T09:55:57.562"/>
    <p1510:client id="{9209F50D-3468-3F8D-040D-76FE579FBDA7}" v="386" dt="2020-02-25T15:35:57.586"/>
    <p1510:client id="{C2BD2B4B-3010-A103-26FD-84683DE0A453}" v="153" dt="2020-03-03T14:07:39.340"/>
    <p1510:client id="{FC2C8EE3-F8F7-9EB5-B7EC-BF3A247EED38}" v="123" dt="2020-03-02T09:45:03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6" autoAdjust="0"/>
    <p:restoredTop sz="81557" autoAdjust="0"/>
  </p:normalViewPr>
  <p:slideViewPr>
    <p:cSldViewPr snapToGrid="0" snapToObjects="1">
      <p:cViewPr varScale="1">
        <p:scale>
          <a:sx n="124" d="100"/>
          <a:sy n="124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7EAA-DEF6-BF48-877D-021E0C6CA113}" type="datetimeFigureOut">
              <a:rPr lang="nl-NL" smtClean="0"/>
              <a:t>09-03-20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62EFF-BC31-8045-96A0-66A368973E9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DA33D2B0-2D0B-B341-B9CC-B3B30A82E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8685" y="4604397"/>
            <a:ext cx="4521032" cy="84279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WELKOM!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30A0380-F902-1F44-80FF-E0102D6B2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8685" y="3538846"/>
            <a:ext cx="4980884" cy="901164"/>
          </a:xfrm>
          <a:prstGeom prst="rect">
            <a:avLst/>
          </a:prstGeom>
          <a:ln w="57150">
            <a:solidFill>
              <a:schemeClr val="tx1"/>
            </a:solidFill>
            <a:miter lim="800000"/>
          </a:ln>
        </p:spPr>
        <p:txBody>
          <a:bodyPr lIns="144000" tIns="72000" rIns="144000" bIns="72000"/>
          <a:lstStyle>
            <a:lvl1pPr>
              <a:defRPr sz="6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SLIDE</a:t>
            </a:r>
          </a:p>
        </p:txBody>
      </p:sp>
    </p:spTree>
    <p:extLst>
      <p:ext uri="{BB962C8B-B14F-4D97-AF65-F5344CB8AC3E}">
        <p14:creationId xmlns:p14="http://schemas.microsoft.com/office/powerpoint/2010/main" val="159727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BF3A8FD4-01D4-A049-870C-AEED9F26CEF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609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608668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7C17C2C-ECF3-0649-8496-861F67DC3B1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5253F487-F785-8B45-9CED-A415A7C884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847435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4C9BA0B-ED3D-204C-9AA2-3E1D799B55B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53306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4E98EFA4-8F5B-5D48-80BA-5F77065CB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212205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B041D1BE-EEE8-F24D-8EC8-E825C26A5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5C1B999A-E97E-8547-91A4-D2C6EE587B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9ADDCD99-8CFD-C941-A276-AD9791AA9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0104568-1B92-C344-8D84-3325D9A7D3E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18C84A66-C50B-7C45-8E16-A766BFEA77C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161411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CB22E18-00CF-2843-B775-EF366C6A1A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64643330-626B-1141-A817-5C359D933F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919D9CEC-B2DA-394C-A9E6-0189BCC1C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EEEDCD7F-F132-EA48-BE3C-4C516296F89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1391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8A2602E3-CDEA-3A48-9E42-8ED3A3D2DC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61122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7213E49-CD9C-7D43-A2F2-ADFB326B8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F162755D-C081-A443-904D-17DE1F47EE5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7F25E27-E205-CA48-8DF7-B21A3794FFF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566838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EC6BA1A-4CA7-2D46-B55B-A2AFBDCC0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953E4371-D42F-644F-96D5-73C2E5DA0B9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413753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>
            <a:extLst>
              <a:ext uri="{FF2B5EF4-FFF2-40B4-BE49-F238E27FC236}">
                <a16:creationId xmlns:a16="http://schemas.microsoft.com/office/drawing/2014/main" id="{2D013F80-7ADC-FF45-9635-D61D3E2E5F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8266" y="4142153"/>
            <a:ext cx="4521032" cy="6965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09AC0A2F-4785-8C44-AB45-0345B5016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266" y="3224803"/>
            <a:ext cx="6769819" cy="843763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 lIns="144000" tIns="72000" rIns="144000" bIns="72000"/>
          <a:lstStyle>
            <a:lvl1pPr>
              <a:defRPr sz="54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HOOFDSTUK</a:t>
            </a:r>
          </a:p>
        </p:txBody>
      </p:sp>
    </p:spTree>
    <p:extLst>
      <p:ext uri="{BB962C8B-B14F-4D97-AF65-F5344CB8AC3E}">
        <p14:creationId xmlns:p14="http://schemas.microsoft.com/office/powerpoint/2010/main" val="2565674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D91FC9E1-DE4F-294C-B928-448D949DC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41445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0421" y="3217601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“QUOTE SLIDE”</a:t>
            </a:r>
          </a:p>
        </p:txBody>
      </p:sp>
    </p:spTree>
    <p:extLst>
      <p:ext uri="{BB962C8B-B14F-4D97-AF65-F5344CB8AC3E}">
        <p14:creationId xmlns:p14="http://schemas.microsoft.com/office/powerpoint/2010/main" val="202833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148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1416" y="6316817"/>
            <a:ext cx="2595562" cy="346385"/>
          </a:xfrm>
          <a:prstGeom prst="rect">
            <a:avLst/>
          </a:prstGeom>
        </p:spPr>
        <p:txBody>
          <a:bodyPr/>
          <a:lstStyle>
            <a:lvl1pPr>
              <a:defRPr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EVENT TITLE</a:t>
            </a:r>
            <a:endParaRPr lang="nl-N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247186" y="6296024"/>
            <a:ext cx="2595562" cy="346385"/>
          </a:xfrm>
          <a:prstGeom prst="rect">
            <a:avLst/>
          </a:prstGeom>
        </p:spPr>
        <p:txBody>
          <a:bodyPr/>
          <a:lstStyle>
            <a:lvl1pPr algn="r">
              <a:defRPr sz="16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TWITTER HANDLE</a:t>
            </a:r>
          </a:p>
        </p:txBody>
      </p:sp>
    </p:spTree>
    <p:extLst>
      <p:ext uri="{BB962C8B-B14F-4D97-AF65-F5344CB8AC3E}">
        <p14:creationId xmlns:p14="http://schemas.microsoft.com/office/powerpoint/2010/main" val="2162285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1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22781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D335390-2F49-B149-9EA8-3BD6AC24476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3B1B7C0-897A-DC4A-B23C-701002177CC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845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5F7F2539-407E-1F4E-8091-45382DED0D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677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Low titl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19430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D7616C89-1C3C-0E49-AE7C-844BCA5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42DE2AF-60C1-CB44-BD8E-1AA838A8B4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E490438-D46E-8F4C-8D28-CDAC1A7CCD1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251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1F03A557-D8A5-7741-8E06-CF1350374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0D5D1A8-B1CC-894E-A760-44EC429E15A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0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6">
            <a:extLst>
              <a:ext uri="{FF2B5EF4-FFF2-40B4-BE49-F238E27FC236}">
                <a16:creationId xmlns:a16="http://schemas.microsoft.com/office/drawing/2014/main" id="{9952A0AA-FE9E-B64F-BC2B-E878500F3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07463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9D99C7A-1DCE-9F4B-9CB7-B2FAB4345D4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2330E8C-0C9A-414B-BD83-32A0F9FD410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73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2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4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56" r:id="rId12"/>
    <p:sldLayoutId id="2147483661" r:id="rId13"/>
    <p:sldLayoutId id="2147483663" r:id="rId14"/>
    <p:sldLayoutId id="2147483660" r:id="rId15"/>
    <p:sldLayoutId id="2147483662" r:id="rId16"/>
    <p:sldLayoutId id="2147483664" r:id="rId17"/>
    <p:sldLayoutId id="2147483673" r:id="rId18"/>
    <p:sldLayoutId id="2147483674" r:id="rId19"/>
    <p:sldLayoutId id="2147483675" r:id="rId20"/>
    <p:sldLayoutId id="2147483668" r:id="rId21"/>
    <p:sldLayoutId id="2147483677" r:id="rId22"/>
    <p:sldLayoutId id="2147483678" r:id="rId23"/>
    <p:sldLayoutId id="2147483676" r:id="rId24"/>
    <p:sldLayoutId id="214748367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nl-NL" sz="140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720E17-474C-FC4A-8BF5-63BE3428FDDA}"/>
              </a:ext>
            </a:extLst>
          </p:cNvPr>
          <p:cNvSpPr txBox="1"/>
          <p:nvPr/>
        </p:nvSpPr>
        <p:spPr>
          <a:xfrm>
            <a:off x="1072444" y="3360663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Serverless</a:t>
            </a: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 Azure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functions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cs typeface="Arial"/>
              <a:sym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7EAAC-EC15-304A-AEFA-D7A8E5448378}"/>
              </a:ext>
            </a:extLst>
          </p:cNvPr>
          <p:cNvSpPr txBox="1"/>
          <p:nvPr/>
        </p:nvSpPr>
        <p:spPr>
          <a:xfrm>
            <a:off x="4608086" y="4295392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FE3EC-E6F8-8141-9268-CA61975E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48" y="4218210"/>
            <a:ext cx="1076325" cy="1000793"/>
          </a:xfrm>
          <a:prstGeom prst="rect">
            <a:avLst/>
          </a:prstGeom>
        </p:spPr>
      </p:pic>
      <p:sp>
        <p:nvSpPr>
          <p:cNvPr id="5" name="Ondertitel 1">
            <a:extLst>
              <a:ext uri="{FF2B5EF4-FFF2-40B4-BE49-F238E27FC236}">
                <a16:creationId xmlns:a16="http://schemas.microsoft.com/office/drawing/2014/main" id="{E2C82937-390A-4AC7-804E-95029E5075A7}"/>
              </a:ext>
            </a:extLst>
          </p:cNvPr>
          <p:cNvSpPr txBox="1">
            <a:spLocks noGrp="1"/>
          </p:cNvSpPr>
          <p:nvPr/>
        </p:nvSpPr>
        <p:spPr>
          <a:xfrm>
            <a:off x="1241634" y="5225361"/>
            <a:ext cx="4521034" cy="7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 err="1">
                <a:solidFill>
                  <a:srgbClr val="C00000"/>
                </a:solidFill>
                <a:latin typeface="Constantia"/>
                <a:cs typeface="Arial"/>
              </a:rPr>
              <a:t>PyLadies</a:t>
            </a:r>
            <a:r>
              <a:rPr lang="en-US" sz="2000" dirty="0">
                <a:solidFill>
                  <a:srgbClr val="C00000"/>
                </a:solidFill>
                <a:latin typeface="Constantia"/>
                <a:cs typeface="Arial"/>
              </a:rPr>
              <a:t> Amsterdam x LINKIT</a:t>
            </a:r>
          </a:p>
          <a:p>
            <a:r>
              <a:rPr lang="en-US" sz="1800" dirty="0">
                <a:latin typeface="Constantia"/>
                <a:cs typeface="Arial"/>
              </a:rPr>
              <a:t>Alyona </a:t>
            </a:r>
            <a:r>
              <a:rPr lang="en-US" sz="1800" dirty="0" err="1">
                <a:latin typeface="Constantia"/>
                <a:cs typeface="Arial"/>
              </a:rPr>
              <a:t>Galyeva</a:t>
            </a:r>
            <a:r>
              <a:rPr lang="en-US" sz="1800" dirty="0">
                <a:latin typeface="Constantia"/>
                <a:cs typeface="Arial"/>
              </a:rPr>
              <a:t> &amp; Dana Arsovska</a:t>
            </a:r>
            <a:endParaRPr lang="en-US" sz="1800" dirty="0">
              <a:latin typeface="Constanti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D6A946C-5982-41F3-A0EA-6BDAA10D2A13}"/>
              </a:ext>
            </a:extLst>
          </p:cNvPr>
          <p:cNvSpPr txBox="1"/>
          <p:nvPr/>
        </p:nvSpPr>
        <p:spPr>
          <a:xfrm>
            <a:off x="8900556" y="6119751"/>
            <a:ext cx="27432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>
                <a:latin typeface="Constantia"/>
                <a:cs typeface="Segoe UI"/>
              </a:rPr>
              <a:t>March 11</a:t>
            </a:r>
            <a:r>
              <a:rPr lang="en-US" sz="2000" baseline="30000" dirty="0">
                <a:latin typeface="Constantia"/>
                <a:cs typeface="Segoe UI"/>
              </a:rPr>
              <a:t>th</a:t>
            </a:r>
            <a:r>
              <a:rPr lang="en-US" sz="2000" dirty="0">
                <a:latin typeface="Constantia"/>
                <a:cs typeface="Segoe UI"/>
              </a:rPr>
              <a:t>, 2020</a:t>
            </a:r>
            <a:endParaRPr lang="en-US" sz="2000">
              <a:latin typeface="Constantia"/>
            </a:endParaRPr>
          </a:p>
          <a:p>
            <a:pPr marL="0" marR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dirty="0">
              <a:solidFill>
                <a:srgbClr val="333333"/>
              </a:solidFill>
              <a:latin typeface="Constanti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190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Services – Compute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4426081" y="2917697"/>
            <a:ext cx="6989049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Azure Functions: Easily build applications using serverless functions.</a:t>
            </a:r>
            <a:endParaRPr lang="en-US" sz="4000" dirty="0">
              <a:cs typeface="Arial"/>
            </a:endParaRPr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84AEEEAE-BBA1-8A47-93EF-63AF932F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323" y="2200013"/>
            <a:ext cx="2487846" cy="24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98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543AD-AF27-4B40-896E-17D88F8A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97" y="1821017"/>
            <a:ext cx="7838114" cy="38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977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Serverless is not right for every project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want  control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Your workloads are constant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have long running functions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use unsupported language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Structure you code following best practices &amp; </a:t>
            </a:r>
            <a:r>
              <a:rPr lang="en-GB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Optimize your code for the billing model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Log everything</a:t>
            </a: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/>
              <a:t>What you need to consider?</a:t>
            </a:r>
          </a:p>
        </p:txBody>
      </p:sp>
    </p:spTree>
    <p:extLst>
      <p:ext uri="{BB962C8B-B14F-4D97-AF65-F5344CB8AC3E}">
        <p14:creationId xmlns:p14="http://schemas.microsoft.com/office/powerpoint/2010/main" val="26611108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521" y="2604650"/>
            <a:ext cx="7530957" cy="801065"/>
          </a:xfrm>
        </p:spPr>
        <p:txBody>
          <a:bodyPr anchor="t"/>
          <a:lstStyle/>
          <a:p>
            <a:pPr algn="ctr"/>
            <a:r>
              <a:rPr lang="en-GB" dirty="0"/>
              <a:t>Best Practices for Writing Azure Functions in Python</a:t>
            </a:r>
          </a:p>
        </p:txBody>
      </p:sp>
    </p:spTree>
    <p:extLst>
      <p:ext uri="{BB962C8B-B14F-4D97-AF65-F5344CB8AC3E}">
        <p14:creationId xmlns:p14="http://schemas.microsoft.com/office/powerpoint/2010/main" val="38166504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sensible name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CD22012-68CC-784E-B9EF-8A86789C103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374783" y="1717608"/>
            <a:ext cx="3173316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get_max_d_from_df</a:t>
            </a:r>
            <a:r>
              <a:rPr lang="en-US" dirty="0"/>
              <a:t>(</a:t>
            </a:r>
            <a:r>
              <a:rPr lang="en-US" dirty="0">
                <a:solidFill>
                  <a:srgbClr val="72737A"/>
                </a:solidFill>
              </a:rPr>
              <a:t>df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Line arrow Slight curve">
            <a:extLst>
              <a:ext uri="{FF2B5EF4-FFF2-40B4-BE49-F238E27FC236}">
                <a16:creationId xmlns:a16="http://schemas.microsoft.com/office/drawing/2014/main" id="{57481ADE-7805-BF43-B145-B0E1FCBA8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84868">
            <a:off x="6343952" y="2004816"/>
            <a:ext cx="1134260" cy="1337148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0EABC5-C95E-DC4E-BA2F-CBD606C10380}"/>
              </a:ext>
            </a:extLst>
          </p:cNvPr>
          <p:cNvSpPr txBox="1">
            <a:spLocks/>
          </p:cNvSpPr>
          <p:nvPr/>
        </p:nvSpPr>
        <p:spPr>
          <a:xfrm>
            <a:off x="7213898" y="3036383"/>
            <a:ext cx="4716151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77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56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8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get_max_number_of_days</a:t>
            </a:r>
            <a:r>
              <a:rPr lang="en-US" dirty="0"/>
              <a:t>(</a:t>
            </a:r>
            <a:r>
              <a:rPr lang="en-US" dirty="0" err="1">
                <a:solidFill>
                  <a:srgbClr val="72737A"/>
                </a:solidFill>
              </a:rPr>
              <a:t>dataframe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0467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Single responsibility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900DF7F-37EC-404F-8B48-E8B2C37F7E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05500" y="1798100"/>
            <a:ext cx="5551584" cy="321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/>
              <a:t>calculate_and_print_stats</a:t>
            </a:r>
            <a:r>
              <a:rPr lang="en-US" dirty="0"/>
              <a:t>(</a:t>
            </a:r>
            <a:r>
              <a:rPr lang="en-US" dirty="0" err="1"/>
              <a:t>list_of_numbers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sum = sum(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mean = mean(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median = median(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mode = mode(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'-----------------Stats-----------------'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'SUM: {}'</a:t>
            </a:r>
            <a:r>
              <a:rPr lang="en-US" dirty="0"/>
              <a:t>.format(sum)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'MEAN: {}'</a:t>
            </a:r>
            <a:r>
              <a:rPr lang="en-US" dirty="0"/>
              <a:t>.format(mean)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'MEDIAN: {}'</a:t>
            </a:r>
            <a:r>
              <a:rPr lang="en-US" dirty="0"/>
              <a:t>.format(median)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'MODE: {}'</a:t>
            </a:r>
            <a:r>
              <a:rPr lang="en-US" dirty="0"/>
              <a:t>.format(mode)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780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423951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 (and readable)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5D6D79-E532-1F41-9A2C-07D4BA8BB2A2}"/>
              </a:ext>
            </a:extLst>
          </p:cNvPr>
          <p:cNvSpPr txBox="1"/>
          <p:nvPr/>
        </p:nvSpPr>
        <p:spPr>
          <a:xfrm>
            <a:off x="6096000" y="2179030"/>
            <a:ext cx="5637088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flags: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can't immediately determine the function's purpose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Deeply nested control structures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Logic that is duplicated in other methods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Your massive developer-grade display isn't big enough to display it</a:t>
            </a:r>
          </a:p>
        </p:txBody>
      </p:sp>
      <p:pic>
        <p:nvPicPr>
          <p:cNvPr id="7" name="Graphic 6" descr="Line arrow Slight curve">
            <a:extLst>
              <a:ext uri="{FF2B5EF4-FFF2-40B4-BE49-F238E27FC236}">
                <a16:creationId xmlns:a16="http://schemas.microsoft.com/office/drawing/2014/main" id="{E618044E-5E5E-0943-8155-EB3DAB643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51351">
            <a:off x="4659691" y="2580187"/>
            <a:ext cx="1134260" cy="13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6690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9261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6196062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5616746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D08830A-E702-46E1-A9E6-0F0E4F71B94F}"/>
              </a:ext>
            </a:extLst>
          </p:cNvPr>
          <p:cNvSpPr>
            <a:spLocks noGrp="1"/>
          </p:cNvSpPr>
          <p:nvPr/>
        </p:nvSpPr>
        <p:spPr>
          <a:xfrm>
            <a:off x="834419" y="539839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097860B-9A0D-4407-9D66-2FCC30E652F7}"/>
              </a:ext>
            </a:extLst>
          </p:cNvPr>
          <p:cNvSpPr>
            <a:spLocks noGrp="1"/>
          </p:cNvSpPr>
          <p:nvPr/>
        </p:nvSpPr>
        <p:spPr>
          <a:xfrm>
            <a:off x="4791741" y="2141399"/>
            <a:ext cx="5831738" cy="2779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What's Cloud Computing?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Why </a:t>
            </a:r>
            <a:r>
              <a:rPr lang="en-US" sz="2800" dirty="0">
                <a:latin typeface="Arial"/>
                <a:cs typeface="Arial"/>
              </a:rPr>
              <a:t>Cloud Computing</a:t>
            </a:r>
            <a:r>
              <a:rPr lang="en-US" sz="2800" dirty="0">
                <a:latin typeface="Arial"/>
              </a:rPr>
              <a:t>?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Azure Functions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Python Code Refactoring</a:t>
            </a:r>
          </a:p>
          <a:p>
            <a:endParaRPr lang="en-US" sz="2800" dirty="0">
              <a:latin typeface="Arial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38948F-B1D5-47A6-B2E5-45F2708A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6" y="1796368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818946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Include a docstring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0482209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function should: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reasonable name      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Have a single responsibility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short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rbel"/>
              </a:rPr>
              <a:t>idempotent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Finish as quickly as possible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Avoid (or set up the depth of) recursions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Be stateless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Include a docstring</a:t>
            </a:r>
          </a:p>
          <a:p>
            <a:pPr marL="800100" lvl="1" indent="-342900">
              <a:buFontTx/>
              <a:buChar char="-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Defensive functions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66" y="789195"/>
            <a:ext cx="9965038" cy="801065"/>
          </a:xfrm>
        </p:spPr>
        <p:txBody>
          <a:bodyPr anchor="t"/>
          <a:lstStyle/>
          <a:p>
            <a:r>
              <a:rPr lang="en-GB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186614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Is my app/workload right for serverless?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F7F3F-2529-CD4C-9D2D-B668E578DCD2}"/>
              </a:ext>
            </a:extLst>
          </p:cNvPr>
          <p:cNvSpPr txBox="1"/>
          <p:nvPr/>
        </p:nvSpPr>
        <p:spPr>
          <a:xfrm>
            <a:off x="3928659" y="4417188"/>
            <a:ext cx="3593735" cy="707884"/>
          </a:xfrm>
          <a:prstGeom prst="rect">
            <a:avLst/>
          </a:prstGeom>
          <a:noFill/>
          <a:ln w="381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Let’s dive in…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38738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95683" y="2566717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Assume you have an idea for an awesome application!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99C18-DC10-064F-AD54-E9BE91DC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817" y="1423746"/>
            <a:ext cx="2322866" cy="232286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714113D-BACF-4645-A4CA-F6741C8CC068}"/>
              </a:ext>
            </a:extLst>
          </p:cNvPr>
          <p:cNvSpPr>
            <a:spLocks noGrp="1"/>
          </p:cNvSpPr>
          <p:nvPr/>
        </p:nvSpPr>
        <p:spPr>
          <a:xfrm>
            <a:off x="925075" y="4545952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In order to reach your target audience you have to deploy it!</a:t>
            </a:r>
            <a:endParaRPr lang="en-US" dirty="0">
              <a:cs typeface="Arial"/>
            </a:endParaRPr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C2CFED3-6835-6E43-9F3B-EB4B36EE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80" y="3837013"/>
            <a:ext cx="1598706" cy="15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43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86978" y="1824701"/>
            <a:ext cx="52180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To deploy your app you’ll need</a:t>
            </a:r>
            <a:endParaRPr lang="en-US" sz="2800" dirty="0">
              <a:cs typeface="Arial"/>
            </a:endParaRPr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531BC44B-885B-8C4B-84BE-A483B4D1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6" y="4325820"/>
            <a:ext cx="1790700" cy="1790700"/>
          </a:xfrm>
          <a:prstGeom prst="rect">
            <a:avLst/>
          </a:prstGeom>
        </p:spPr>
      </p:pic>
      <p:pic>
        <p:nvPicPr>
          <p:cNvPr id="10" name="Afbeelding 13">
            <a:extLst>
              <a:ext uri="{FF2B5EF4-FFF2-40B4-BE49-F238E27FC236}">
                <a16:creationId xmlns:a16="http://schemas.microsoft.com/office/drawing/2014/main" id="{972A7215-3EA2-104F-9C3A-926B3F45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852" y="2510365"/>
            <a:ext cx="1790700" cy="1790700"/>
          </a:xfrm>
          <a:prstGeom prst="rect">
            <a:avLst/>
          </a:prstGeom>
        </p:spPr>
      </p:pic>
      <p:pic>
        <p:nvPicPr>
          <p:cNvPr id="11" name="Afbeelding 14">
            <a:extLst>
              <a:ext uri="{FF2B5EF4-FFF2-40B4-BE49-F238E27FC236}">
                <a16:creationId xmlns:a16="http://schemas.microsoft.com/office/drawing/2014/main" id="{DBB11C87-7825-1A44-AB66-401F0B30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356" y="2437490"/>
            <a:ext cx="1936449" cy="1936449"/>
          </a:xfrm>
          <a:prstGeom prst="rect">
            <a:avLst/>
          </a:prstGeom>
        </p:spPr>
      </p:pic>
      <p:pic>
        <p:nvPicPr>
          <p:cNvPr id="13" name="Afbeelding 7">
            <a:extLst>
              <a:ext uri="{FF2B5EF4-FFF2-40B4-BE49-F238E27FC236}">
                <a16:creationId xmlns:a16="http://schemas.microsoft.com/office/drawing/2014/main" id="{D859E25A-3F63-B640-956B-291F09E2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852" y="4373939"/>
            <a:ext cx="1790700" cy="1790700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A8890925-8BEF-3246-A213-12B1C2163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7749" y="5221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6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6">
            <a:extLst>
              <a:ext uri="{FF2B5EF4-FFF2-40B4-BE49-F238E27FC236}">
                <a16:creationId xmlns:a16="http://schemas.microsoft.com/office/drawing/2014/main" id="{DB0605D0-BAB0-1A4E-A968-1C428CB6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776" y="2596201"/>
            <a:ext cx="1651119" cy="1651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1041952" y="1811703"/>
            <a:ext cx="47227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The initial setup is expensive</a:t>
            </a:r>
            <a:endParaRPr lang="en-US" sz="2800" dirty="0"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E6462-E02E-A648-AF12-2BFE0B9F5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232" y="2834211"/>
            <a:ext cx="1801372" cy="1801372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BCD7078-5015-E146-84E9-8CB36AA0C4D9}"/>
              </a:ext>
            </a:extLst>
          </p:cNvPr>
          <p:cNvSpPr>
            <a:spLocks noGrp="1"/>
          </p:cNvSpPr>
          <p:nvPr/>
        </p:nvSpPr>
        <p:spPr>
          <a:xfrm>
            <a:off x="7595154" y="1809172"/>
            <a:ext cx="4722744" cy="60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It is also risky!</a:t>
            </a:r>
            <a:endParaRPr lang="en-US" sz="2800" dirty="0">
              <a:cs typeface="Arial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28E5007-4B44-A342-83B6-F9570B88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48" y="3199708"/>
            <a:ext cx="1651119" cy="1651119"/>
          </a:xfrm>
          <a:prstGeom prst="rect">
            <a:avLst/>
          </a:prstGeom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500FB15C-BD26-024F-9A7D-BA65710E2C3F}"/>
              </a:ext>
            </a:extLst>
          </p:cNvPr>
          <p:cNvSpPr/>
          <p:nvPr/>
        </p:nvSpPr>
        <p:spPr>
          <a:xfrm>
            <a:off x="8140149" y="3036383"/>
            <a:ext cx="1401417" cy="1066894"/>
          </a:xfrm>
          <a:prstGeom prst="mathEqual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CCABD6-44F7-6349-9DC3-FD71C7DDAD17}"/>
              </a:ext>
            </a:extLst>
          </p:cNvPr>
          <p:cNvGrpSpPr/>
          <p:nvPr/>
        </p:nvGrpSpPr>
        <p:grpSpPr>
          <a:xfrm>
            <a:off x="9330067" y="2596201"/>
            <a:ext cx="2095500" cy="2095500"/>
            <a:chOff x="2062356" y="4325820"/>
            <a:chExt cx="2095500" cy="2095500"/>
          </a:xfrm>
        </p:grpSpPr>
        <p:pic>
          <p:nvPicPr>
            <p:cNvPr id="18" name="Afbeelding 5">
              <a:extLst>
                <a:ext uri="{FF2B5EF4-FFF2-40B4-BE49-F238E27FC236}">
                  <a16:creationId xmlns:a16="http://schemas.microsoft.com/office/drawing/2014/main" id="{A5EACA02-B677-954C-B2F8-3731156F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7BFB0B-8E87-EA42-846A-721CC825F281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19" name="Afbeelding 5">
                <a:extLst>
                  <a:ext uri="{FF2B5EF4-FFF2-40B4-BE49-F238E27FC236}">
                    <a16:creationId xmlns:a16="http://schemas.microsoft.com/office/drawing/2014/main" id="{D6D47F47-A8EF-0449-B3FB-13BB0F7D5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0" name="Afbeelding 5">
                <a:extLst>
                  <a:ext uri="{FF2B5EF4-FFF2-40B4-BE49-F238E27FC236}">
                    <a16:creationId xmlns:a16="http://schemas.microsoft.com/office/drawing/2014/main" id="{CB3E04AE-555C-0F44-B6C7-2451C695A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39428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1517854" y="2060180"/>
            <a:ext cx="9195353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2800" dirty="0">
                <a:latin typeface="Arial"/>
                <a:cs typeface="Arial"/>
              </a:rPr>
              <a:t>Cloud computing is a platform that provides access to computing resources over the internet.</a:t>
            </a:r>
            <a:endParaRPr lang="en-US" sz="2800" dirty="0">
              <a:cs typeface="Arial"/>
            </a:endParaRPr>
          </a:p>
        </p:txBody>
      </p:sp>
      <p:pic>
        <p:nvPicPr>
          <p:cNvPr id="21" name="Afbeelding 6">
            <a:extLst>
              <a:ext uri="{FF2B5EF4-FFF2-40B4-BE49-F238E27FC236}">
                <a16:creationId xmlns:a16="http://schemas.microsoft.com/office/drawing/2014/main" id="{8C3399E6-9E08-9F49-8687-FF6A0EA8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9" y="2690634"/>
            <a:ext cx="2426991" cy="2426991"/>
          </a:xfrm>
          <a:prstGeom prst="rect">
            <a:avLst/>
          </a:prstGeom>
        </p:spPr>
      </p:pic>
      <p:pic>
        <p:nvPicPr>
          <p:cNvPr id="22" name="Afbeelding 8">
            <a:extLst>
              <a:ext uri="{FF2B5EF4-FFF2-40B4-BE49-F238E27FC236}">
                <a16:creationId xmlns:a16="http://schemas.microsoft.com/office/drawing/2014/main" id="{475AD926-0E39-854A-9C1B-7088786A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35" y="2846736"/>
            <a:ext cx="2162586" cy="216258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211C9D-0562-5242-B1D6-172B44E7050A}"/>
              </a:ext>
            </a:extLst>
          </p:cNvPr>
          <p:cNvGrpSpPr/>
          <p:nvPr/>
        </p:nvGrpSpPr>
        <p:grpSpPr>
          <a:xfrm>
            <a:off x="7971420" y="2907756"/>
            <a:ext cx="2095500" cy="2095500"/>
            <a:chOff x="2062356" y="4325820"/>
            <a:chExt cx="2095500" cy="2095500"/>
          </a:xfrm>
        </p:grpSpPr>
        <p:pic>
          <p:nvPicPr>
            <p:cNvPr id="24" name="Afbeelding 5">
              <a:extLst>
                <a:ext uri="{FF2B5EF4-FFF2-40B4-BE49-F238E27FC236}">
                  <a16:creationId xmlns:a16="http://schemas.microsoft.com/office/drawing/2014/main" id="{2729D659-3E06-6549-8E98-2B72E69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6CBE37-94E2-6543-88AB-60B2F4EA629F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26" name="Afbeelding 5">
                <a:extLst>
                  <a:ext uri="{FF2B5EF4-FFF2-40B4-BE49-F238E27FC236}">
                    <a16:creationId xmlns:a16="http://schemas.microsoft.com/office/drawing/2014/main" id="{2FDA5164-310D-9E49-B3E4-67D818CD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7" name="Afbeelding 5">
                <a:extLst>
                  <a:ext uri="{FF2B5EF4-FFF2-40B4-BE49-F238E27FC236}">
                    <a16:creationId xmlns:a16="http://schemas.microsoft.com/office/drawing/2014/main" id="{2B9A3009-C409-864B-8C71-B07594290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  <p:pic>
        <p:nvPicPr>
          <p:cNvPr id="28" name="Afbeelding 7">
            <a:extLst>
              <a:ext uri="{FF2B5EF4-FFF2-40B4-BE49-F238E27FC236}">
                <a16:creationId xmlns:a16="http://schemas.microsoft.com/office/drawing/2014/main" id="{FBE9F83F-D482-5043-95AC-1C248C480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570" y="3075399"/>
            <a:ext cx="1790700" cy="1790700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0A5D25F2-8A15-DC46-81CB-50CBD1CCC508}"/>
              </a:ext>
            </a:extLst>
          </p:cNvPr>
          <p:cNvSpPr>
            <a:spLocks noGrp="1"/>
          </p:cNvSpPr>
          <p:nvPr/>
        </p:nvSpPr>
        <p:spPr>
          <a:xfrm>
            <a:off x="2604945" y="4639022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User</a:t>
            </a:r>
            <a:endParaRPr lang="en-US" sz="2800" dirty="0">
              <a:cs typeface="Arial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FD3CF50-ABCD-694D-AAFC-70EB62363991}"/>
              </a:ext>
            </a:extLst>
          </p:cNvPr>
          <p:cNvSpPr>
            <a:spLocks noGrp="1"/>
          </p:cNvSpPr>
          <p:nvPr/>
        </p:nvSpPr>
        <p:spPr>
          <a:xfrm>
            <a:off x="5588428" y="4634451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</a:t>
            </a:r>
            <a:endParaRPr lang="en-US" sz="2800" dirty="0">
              <a:cs typeface="Arial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E6B779D-D2E2-9F44-BEC8-292B5634589C}"/>
              </a:ext>
            </a:extLst>
          </p:cNvPr>
          <p:cNvSpPr>
            <a:spLocks noGrp="1"/>
          </p:cNvSpPr>
          <p:nvPr/>
        </p:nvSpPr>
        <p:spPr>
          <a:xfrm>
            <a:off x="8576273" y="4617389"/>
            <a:ext cx="1871535" cy="595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Resources</a:t>
            </a:r>
            <a:endParaRPr lang="en-US" sz="2800" dirty="0">
              <a:cs typeface="Arial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8EE505C-1CCE-1F43-9571-7543AC436069}"/>
              </a:ext>
            </a:extLst>
          </p:cNvPr>
          <p:cNvSpPr>
            <a:spLocks noGrp="1"/>
          </p:cNvSpPr>
          <p:nvPr/>
        </p:nvSpPr>
        <p:spPr>
          <a:xfrm>
            <a:off x="8357646" y="5049004"/>
            <a:ext cx="2148015" cy="83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1800" dirty="0">
                <a:latin typeface="Arial"/>
                <a:cs typeface="Arial"/>
              </a:rPr>
              <a:t>VMs</a:t>
            </a:r>
          </a:p>
          <a:p>
            <a:pPr algn="ctr"/>
            <a:r>
              <a:rPr lang="en-US" sz="1800" dirty="0">
                <a:latin typeface="Arial"/>
                <a:cs typeface="Arial"/>
              </a:rPr>
              <a:t>Storage</a:t>
            </a:r>
            <a:endParaRPr lang="en-US" sz="1800" dirty="0"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0937D0-9AC0-F144-B25A-27952FD55652}"/>
              </a:ext>
            </a:extLst>
          </p:cNvPr>
          <p:cNvCxnSpPr/>
          <p:nvPr/>
        </p:nvCxnSpPr>
        <p:spPr>
          <a:xfrm>
            <a:off x="3975652" y="3906077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EA0D9C-22B8-E240-8650-7C8ADFF02773}"/>
              </a:ext>
            </a:extLst>
          </p:cNvPr>
          <p:cNvCxnSpPr/>
          <p:nvPr/>
        </p:nvCxnSpPr>
        <p:spPr>
          <a:xfrm>
            <a:off x="7040213" y="3909392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076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3A67338C-7C3C-644F-A812-2AD6EA06D26B}"/>
              </a:ext>
            </a:extLst>
          </p:cNvPr>
          <p:cNvSpPr/>
          <p:nvPr/>
        </p:nvSpPr>
        <p:spPr>
          <a:xfrm>
            <a:off x="4557712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BB41399-5434-8846-92A2-588C0F1B219E}"/>
              </a:ext>
            </a:extLst>
          </p:cNvPr>
          <p:cNvSpPr/>
          <p:nvPr/>
        </p:nvSpPr>
        <p:spPr>
          <a:xfrm>
            <a:off x="7843835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26D16A3-85FC-E741-B338-FC6A1EC17058}"/>
              </a:ext>
            </a:extLst>
          </p:cNvPr>
          <p:cNvSpPr/>
          <p:nvPr/>
        </p:nvSpPr>
        <p:spPr>
          <a:xfrm>
            <a:off x="1285872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 descr="Server">
            <a:extLst>
              <a:ext uri="{FF2B5EF4-FFF2-40B4-BE49-F238E27FC236}">
                <a16:creationId xmlns:a16="http://schemas.microsoft.com/office/drawing/2014/main" id="{B4BED911-7ECA-F641-97F1-0205EDF7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83963" y="2300405"/>
            <a:ext cx="1141010" cy="1141010"/>
          </a:xfrm>
          <a:prstGeom prst="rect">
            <a:avLst/>
          </a:prstGeom>
        </p:spPr>
      </p:pic>
      <p:pic>
        <p:nvPicPr>
          <p:cNvPr id="7" name="Afbeelding 6" descr="Web design">
            <a:extLst>
              <a:ext uri="{FF2B5EF4-FFF2-40B4-BE49-F238E27FC236}">
                <a16:creationId xmlns:a16="http://schemas.microsoft.com/office/drawing/2014/main" id="{ED9BA351-3273-E847-ABA5-569BBE76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8040" y="2191046"/>
            <a:ext cx="1359728" cy="1359728"/>
          </a:xfrm>
          <a:prstGeom prst="rect">
            <a:avLst/>
          </a:prstGeom>
        </p:spPr>
      </p:pic>
      <p:pic>
        <p:nvPicPr>
          <p:cNvPr id="9" name="Afbeelding 8" descr="Coins">
            <a:extLst>
              <a:ext uri="{FF2B5EF4-FFF2-40B4-BE49-F238E27FC236}">
                <a16:creationId xmlns:a16="http://schemas.microsoft.com/office/drawing/2014/main" id="{F67B8A39-865C-AE4A-9672-61E49D5F2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88896" y="2288708"/>
            <a:ext cx="1164404" cy="116440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40D48E3-AE3B-3F47-B266-690CFE6B2B3F}"/>
              </a:ext>
            </a:extLst>
          </p:cNvPr>
          <p:cNvSpPr txBox="1"/>
          <p:nvPr/>
        </p:nvSpPr>
        <p:spPr>
          <a:xfrm>
            <a:off x="1475716" y="3453112"/>
            <a:ext cx="27575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>
                <a:solidFill>
                  <a:srgbClr val="5AC49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Datacenters</a:t>
            </a:r>
            <a:r>
              <a:rPr lang="nl-NL" sz="1600" dirty="0">
                <a:solidFill>
                  <a:srgbClr val="5AC49D"/>
                </a:solidFill>
              </a:rPr>
              <a:t>  </a:t>
            </a:r>
            <a:endParaRPr lang="nl-NL" dirty="0">
              <a:solidFill>
                <a:srgbClr val="5AC49D"/>
              </a:solidFill>
            </a:endParaRPr>
          </a:p>
          <a:p>
            <a:pPr algn="ctr"/>
            <a:endParaRPr lang="en" sz="1400" dirty="0"/>
          </a:p>
          <a:p>
            <a:pPr algn="ctr"/>
            <a:r>
              <a:rPr lang="en" sz="1600" dirty="0"/>
              <a:t>Cloud providers own massive datacenters with hundreds of</a:t>
            </a:r>
          </a:p>
          <a:p>
            <a:pPr algn="ctr"/>
            <a:r>
              <a:rPr lang="en-GB" sz="1600" dirty="0"/>
              <a:t>s</a:t>
            </a:r>
            <a:r>
              <a:rPr lang="en" sz="1600" dirty="0" err="1"/>
              <a:t>ervers</a:t>
            </a:r>
            <a:r>
              <a:rPr lang="en" sz="1600" dirty="0"/>
              <a:t> and storage systems</a:t>
            </a:r>
            <a:endParaRPr lang="nl-NL" sz="16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8AD590A-9976-D54A-A9BA-F153FC12574E}"/>
              </a:ext>
            </a:extLst>
          </p:cNvPr>
          <p:cNvSpPr txBox="1"/>
          <p:nvPr/>
        </p:nvSpPr>
        <p:spPr>
          <a:xfrm>
            <a:off x="4724780" y="3502561"/>
            <a:ext cx="2766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/>
            <a:r>
              <a:rPr lang="nl-NL" sz="2400" b="1" dirty="0">
                <a:solidFill>
                  <a:srgbClr val="0093C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Services</a:t>
            </a:r>
            <a:r>
              <a:rPr lang="nl-NL" sz="1600" dirty="0">
                <a:solidFill>
                  <a:srgbClr val="5AC49D"/>
                </a:solidFill>
              </a:rPr>
              <a:t>  </a:t>
            </a:r>
            <a:endParaRPr lang="nl-NL" dirty="0">
              <a:solidFill>
                <a:srgbClr val="5AC49D"/>
              </a:solidFill>
            </a:endParaRPr>
          </a:p>
          <a:p>
            <a:pPr algn="ctr"/>
            <a:endParaRPr lang="nl-NL" sz="1400" dirty="0"/>
          </a:p>
          <a:p>
            <a:pPr algn="ctr"/>
            <a:r>
              <a:rPr lang="nl-NL" sz="1600" dirty="0"/>
              <a:t>Cloud providers offer </a:t>
            </a:r>
            <a:r>
              <a:rPr lang="en" sz="1600" dirty="0"/>
              <a:t>many cloud computing</a:t>
            </a:r>
            <a:r>
              <a:rPr lang="nl-NL" sz="1600" dirty="0"/>
              <a:t> services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DB2F844-D68B-0F48-BF56-6F96F4043F0E}"/>
              </a:ext>
            </a:extLst>
          </p:cNvPr>
          <p:cNvSpPr txBox="1"/>
          <p:nvPr/>
        </p:nvSpPr>
        <p:spPr>
          <a:xfrm>
            <a:off x="8091284" y="3502561"/>
            <a:ext cx="2559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/>
            <a:r>
              <a:rPr lang="nl-NL" sz="2400" b="1" dirty="0" err="1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Cost</a:t>
            </a:r>
            <a:r>
              <a:rPr lang="nl-NL" sz="2400" b="1" dirty="0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nl-NL" sz="2400" b="1" dirty="0" err="1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effective</a:t>
            </a:r>
            <a:endParaRPr lang="nl-NL" sz="2800" b="1" dirty="0">
              <a:solidFill>
                <a:srgbClr val="00BEE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endParaRPr lang="en" sz="1400" dirty="0"/>
          </a:p>
          <a:p>
            <a:pPr algn="ctr"/>
            <a:r>
              <a:rPr lang="en" sz="1600" dirty="0"/>
              <a:t>Users only pay for the services they use.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85261AA-4BF0-3044-947D-879CEB6442F2}"/>
              </a:ext>
            </a:extLst>
          </p:cNvPr>
          <p:cNvSpPr txBox="1">
            <a:spLocks/>
          </p:cNvSpPr>
          <p:nvPr/>
        </p:nvSpPr>
        <p:spPr>
          <a:xfrm>
            <a:off x="973352" y="941595"/>
            <a:ext cx="9873551" cy="80106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5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981139" y="2060180"/>
            <a:ext cx="9195353" cy="313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 computing services include: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Data storage and backup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Compute power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Analytics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Streaming content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Hosting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Application testing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70703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Azure?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1498323" y="2840015"/>
            <a:ext cx="9348642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/>
              <a:t>Azure is an ever-expanding set of cloud computing services provided by Microsoft.</a:t>
            </a:r>
            <a:endParaRPr lang="en-US" sz="40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C5193-9115-6143-9724-D193CCA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12" y="3783435"/>
            <a:ext cx="3511375" cy="19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4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Aangepast 1">
      <a:dk1>
        <a:srgbClr val="000000"/>
      </a:dk1>
      <a:lt1>
        <a:srgbClr val="FFFFFF"/>
      </a:lt1>
      <a:dk2>
        <a:srgbClr val="2A2438"/>
      </a:dk2>
      <a:lt2>
        <a:srgbClr val="F5F5F5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FADCE"/>
      </a:hlink>
      <a:folHlink>
        <a:srgbClr val="49AEA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-template-06062019" id="{33CB5624-435F-5348-AEB8-8AD2A0F81A4D}" vid="{B70829E5-D65B-264A-92C0-A7F11B0AF88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DocumentTypeTaxHTField0 xmlns="http://schemas.debble.com/">
      <Terms xmlns="http://schemas.microsoft.com/office/infopath/2007/PartnerControls"/>
    </eCDocumentTypeTaxHTField0>
    <eCSection xmlns="http://schemas.debble.com/" xsi:nil="true"/>
    <TaxCatchAll xmlns="fe7d3d3d-edeb-4fe7-a3a7-807c605bd48f"/>
    <TaxKeywordTaxHTField xmlns="fe7d3d3d-edeb-4fe7-a3a7-807c605bd48f">
      <Terms xmlns="http://schemas.microsoft.com/office/infopath/2007/PartnerControls"/>
    </TaxKeywordTaxHTField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29BC9B3626944BE2813B43FF5F14E" ma:contentTypeVersion="15" ma:contentTypeDescription="Create a new document." ma:contentTypeScope="" ma:versionID="4af337bd83ad4dff6e4ce25d195dc232">
  <xsd:schema xmlns:xsd="http://www.w3.org/2001/XMLSchema" xmlns:xs="http://www.w3.org/2001/XMLSchema" xmlns:p="http://schemas.microsoft.com/office/2006/metadata/properties" xmlns:ns1="http://schemas.microsoft.com/sharepoint/v3" xmlns:ns2="fe7d3d3d-edeb-4fe7-a3a7-807c605bd48f" xmlns:ns3="http://schemas.debble.com/" xmlns:ns4="a72f7c6f-330d-4d67-97fb-20ed5bc52c8b" targetNamespace="http://schemas.microsoft.com/office/2006/metadata/properties" ma:root="true" ma:fieldsID="0424fd3edd69fd80b3bd144c9e5edd62" ns1:_="" ns2:_="" ns3:_="" ns4:_="">
    <xsd:import namespace="http://schemas.microsoft.com/sharepoint/v3"/>
    <xsd:import namespace="fe7d3d3d-edeb-4fe7-a3a7-807c605bd48f"/>
    <xsd:import namespace="http://schemas.debble.com/"/>
    <xsd:import namespace="a72f7c6f-330d-4d67-97fb-20ed5bc52c8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3:eCSection" minOccurs="0"/>
                <xsd:element ref="ns3:eCDocumentTypeTaxHTField0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d3d3d-edeb-4fe7-a3a7-807c605bd48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491bb693-b2fe-44cb-aff5-9e7881e9fd3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4a29b86f-7b3f-40d5-b11d-49c8cd57b29b}" ma:internalName="TaxCatchAll" ma:showField="CatchAllData" ma:web="fe7d3d3d-edeb-4fe7-a3a7-807c605bd4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debble.com/" elementFormDefault="qualified">
    <xsd:import namespace="http://schemas.microsoft.com/office/2006/documentManagement/types"/>
    <xsd:import namespace="http://schemas.microsoft.com/office/infopath/2007/PartnerControls"/>
    <xsd:element name="eCSection" ma:index="13" nillable="true" ma:displayName="Section" ma:format="Dropdown" ma:internalName="eCSection">
      <xsd:simpleType>
        <xsd:restriction base="dms:Choice">
          <xsd:enumeration value="Logo's &amp; fonts"/>
          <xsd:enumeration value="Templates"/>
          <xsd:enumeration value="Styleguide"/>
          <xsd:enumeration value="Assets"/>
        </xsd:restriction>
      </xsd:simpleType>
    </xsd:element>
    <xsd:element name="eCDocumentTypeTaxHTField0" ma:index="14" nillable="true" ma:taxonomy="true" ma:internalName="eCDocumentTypeTaxHTField0" ma:taxonomyFieldName="eCDocumentType" ma:displayName="Document type" ma:indexed="true" ma:default="" ma:fieldId="{cd1b69f7-4505-48ac-85b1-3ce0c98cf64c}" ma:sspId="491bb693-b2fe-44cb-aff5-9e7881e9fd30" ma:termSetId="ec044ec7-ef57-4853-1337-06730824c9a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f7c6f-330d-4d67-97fb-20ed5bc52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4CE38-14A7-4112-8BA0-2CE72FBE5FA1}">
  <ds:schemaRefs>
    <ds:schemaRef ds:uri="http://schemas.microsoft.com/office/2006/metadata/properties"/>
    <ds:schemaRef ds:uri="http://schemas.microsoft.com/office/infopath/2007/PartnerControls"/>
    <ds:schemaRef ds:uri="http://schemas.debble.com/"/>
    <ds:schemaRef ds:uri="fe7d3d3d-edeb-4fe7-a3a7-807c605bd48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6EF93B1-A4A9-46AE-9BE6-12BC5D8BC8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CB2758-78E1-4123-800E-F400A4A563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7d3d3d-edeb-4fe7-a3a7-807c605bd48f"/>
    <ds:schemaRef ds:uri="http://schemas.debble.com/"/>
    <ds:schemaRef ds:uri="a72f7c6f-330d-4d67-97fb-20ed5bc52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LINKIT</Template>
  <TotalTime>10294</TotalTime>
  <Words>683</Words>
  <Application>Microsoft Macintosh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 Black</vt:lpstr>
      <vt:lpstr>Calibri</vt:lpstr>
      <vt:lpstr>Constantia</vt:lpstr>
      <vt:lpstr>Corbel</vt:lpstr>
      <vt:lpstr>LINKIT</vt:lpstr>
      <vt:lpstr>PowerPoint Presentation</vt:lpstr>
      <vt:lpstr>PowerPoint Presentation</vt:lpstr>
      <vt:lpstr>Why cloud computing?</vt:lpstr>
      <vt:lpstr>Why cloud computing?</vt:lpstr>
      <vt:lpstr>Why cloud computing?</vt:lpstr>
      <vt:lpstr>What is cloud computing?</vt:lpstr>
      <vt:lpstr>PowerPoint Presentation</vt:lpstr>
      <vt:lpstr>What is cloud computing?</vt:lpstr>
      <vt:lpstr>What is Azure?</vt:lpstr>
      <vt:lpstr>Azure Services – Compute</vt:lpstr>
      <vt:lpstr>Azure Functions</vt:lpstr>
      <vt:lpstr>What you need to consider?</vt:lpstr>
      <vt:lpstr>Best Practices for Writing Azure Functions in Python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Mistakes and antipatterns in serverless functions</dc:title>
  <dc:subject/>
  <dc:creator>Dzvezdana Arsovska</dc:creator>
  <cp:keywords/>
  <dc:description/>
  <cp:lastModifiedBy>Dzvezdana Arsovska</cp:lastModifiedBy>
  <cp:revision>157</cp:revision>
  <dcterms:created xsi:type="dcterms:W3CDTF">2020-02-11T10:27:10Z</dcterms:created>
  <dcterms:modified xsi:type="dcterms:W3CDTF">2020-03-09T15:43:16Z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0x01010017829BC9B3626944BE2813B43FF5F14E</vt:lpwstr>
  </property>
  <property fmtid="{D5CDD505-2E9C-101B-9397-08002B2CF9AE}" pid="3" name="TaxKeyword">
    <vt:lpwstr/>
  </property>
  <property fmtid="{D5CDD505-2E9C-101B-9397-08002B2CF9AE}" pid="4" name="eCDocumentType">
    <vt:lpwstr/>
  </property>
</Properties>
</file>